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62" autoAdjust="0"/>
  </p:normalViewPr>
  <p:slideViewPr>
    <p:cSldViewPr>
      <p:cViewPr varScale="1">
        <p:scale>
          <a:sx n="51" d="100"/>
          <a:sy n="51" d="100"/>
        </p:scale>
        <p:origin x="-12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9.7953849518810157E-2"/>
          <c:y val="2.6338449229152926E-2"/>
          <c:w val="0.88903275979391461"/>
          <c:h val="0.3784961975928268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активность</c:v>
                </c:pt>
              </c:strCache>
            </c:strRef>
          </c:tx>
          <c:cat>
            <c:strRef>
              <c:f>Лист1!$A$4:$A$5</c:f>
              <c:strCache>
                <c:ptCount val="2"/>
                <c:pt idx="0">
                  <c:v> 2014/15 уч.г.(%)</c:v>
                </c:pt>
                <c:pt idx="1">
                  <c:v>2015/16 уч.г.(%)</c:v>
                </c:pt>
              </c:strCache>
            </c:strRef>
          </c:cat>
          <c:val>
            <c:numRef>
              <c:f>Лист1!$B$4:$B$5</c:f>
              <c:numCache>
                <c:formatCode>General</c:formatCode>
                <c:ptCount val="2"/>
                <c:pt idx="0">
                  <c:v>35</c:v>
                </c:pt>
                <c:pt idx="1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коммуникативные навыки</c:v>
                </c:pt>
              </c:strCache>
            </c:strRef>
          </c:tx>
          <c:cat>
            <c:strRef>
              <c:f>Лист1!$A$4:$A$5</c:f>
              <c:strCache>
                <c:ptCount val="2"/>
                <c:pt idx="0">
                  <c:v> 2014/15 уч.г.(%)</c:v>
                </c:pt>
                <c:pt idx="1">
                  <c:v>2015/16 уч.г.(%)</c:v>
                </c:pt>
              </c:strCache>
            </c:strRef>
          </c:cat>
          <c:val>
            <c:numRef>
              <c:f>Лист1!$C$4:$C$5</c:f>
              <c:numCache>
                <c:formatCode>General</c:formatCode>
                <c:ptCount val="2"/>
                <c:pt idx="0">
                  <c:v>40</c:v>
                </c:pt>
                <c:pt idx="1">
                  <c:v>69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ответственность</c:v>
                </c:pt>
              </c:strCache>
            </c:strRef>
          </c:tx>
          <c:cat>
            <c:strRef>
              <c:f>Лист1!$A$4:$A$5</c:f>
              <c:strCache>
                <c:ptCount val="2"/>
                <c:pt idx="0">
                  <c:v> 2014/15 уч.г.(%)</c:v>
                </c:pt>
                <c:pt idx="1">
                  <c:v>2015/16 уч.г.(%)</c:v>
                </c:pt>
              </c:strCache>
            </c:strRef>
          </c:cat>
          <c:val>
            <c:numRef>
              <c:f>Лист1!$D$4:$D$5</c:f>
              <c:numCache>
                <c:formatCode>General</c:formatCode>
                <c:ptCount val="2"/>
                <c:pt idx="0">
                  <c:v>25</c:v>
                </c:pt>
                <c:pt idx="1">
                  <c:v>72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нравственность</c:v>
                </c:pt>
              </c:strCache>
            </c:strRef>
          </c:tx>
          <c:cat>
            <c:strRef>
              <c:f>Лист1!$A$4:$A$5</c:f>
              <c:strCache>
                <c:ptCount val="2"/>
                <c:pt idx="0">
                  <c:v> 2014/15 уч.г.(%)</c:v>
                </c:pt>
                <c:pt idx="1">
                  <c:v>2015/16 уч.г.(%)</c:v>
                </c:pt>
              </c:strCache>
            </c:strRef>
          </c:cat>
          <c:val>
            <c:numRef>
              <c:f>Лист1!$E$4:$E$5</c:f>
              <c:numCache>
                <c:formatCode>General</c:formatCode>
                <c:ptCount val="2"/>
                <c:pt idx="0">
                  <c:v>37</c:v>
                </c:pt>
                <c:pt idx="1">
                  <c:v>66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проектная деятельность</c:v>
                </c:pt>
              </c:strCache>
            </c:strRef>
          </c:tx>
          <c:cat>
            <c:strRef>
              <c:f>Лист1!$A$4:$A$5</c:f>
              <c:strCache>
                <c:ptCount val="2"/>
                <c:pt idx="0">
                  <c:v> 2014/15 уч.г.(%)</c:v>
                </c:pt>
                <c:pt idx="1">
                  <c:v>2015/16 уч.г.(%)</c:v>
                </c:pt>
              </c:strCache>
            </c:strRef>
          </c:cat>
          <c:val>
            <c:numRef>
              <c:f>Лист1!$F$4:$F$5</c:f>
              <c:numCache>
                <c:formatCode>General</c:formatCode>
                <c:ptCount val="2"/>
                <c:pt idx="0">
                  <c:v>22</c:v>
                </c:pt>
                <c:pt idx="1">
                  <c:v>81</c:v>
                </c:pt>
              </c:numCache>
            </c:numRef>
          </c:val>
        </c:ser>
        <c:shape val="box"/>
        <c:axId val="56445952"/>
        <c:axId val="56468224"/>
        <c:axId val="72932864"/>
      </c:bar3DChart>
      <c:catAx>
        <c:axId val="56445952"/>
        <c:scaling>
          <c:orientation val="minMax"/>
        </c:scaling>
        <c:axPos val="b"/>
        <c:numFmt formatCode="mmm/yy" sourceLinked="1"/>
        <c:majorTickMark val="none"/>
        <c:tickLblPos val="nextTo"/>
        <c:crossAx val="56468224"/>
        <c:crosses val="autoZero"/>
        <c:auto val="1"/>
        <c:lblAlgn val="ctr"/>
        <c:lblOffset val="100"/>
      </c:catAx>
      <c:valAx>
        <c:axId val="564682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6445952"/>
        <c:crosses val="autoZero"/>
        <c:crossBetween val="between"/>
      </c:valAx>
      <c:serAx>
        <c:axId val="72932864"/>
        <c:scaling>
          <c:orientation val="minMax"/>
        </c:scaling>
        <c:delete val="1"/>
        <c:axPos val="b"/>
        <c:majorTickMark val="none"/>
        <c:tickLblPos val="nextTo"/>
        <c:crossAx val="56468224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151-C76C-4448-B17D-E98DD0E9885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597787-503C-4065-89F9-CD153361C8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151-C76C-4448-B17D-E98DD0E9885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7787-503C-4065-89F9-CD153361C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151-C76C-4448-B17D-E98DD0E9885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7787-503C-4065-89F9-CD153361C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151-C76C-4448-B17D-E98DD0E9885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7787-503C-4065-89F9-CD153361C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151-C76C-4448-B17D-E98DD0E9885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7787-503C-4065-89F9-CD153361C8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151-C76C-4448-B17D-E98DD0E9885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7787-503C-4065-89F9-CD153361C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151-C76C-4448-B17D-E98DD0E9885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7787-503C-4065-89F9-CD153361C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151-C76C-4448-B17D-E98DD0E9885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7787-503C-4065-89F9-CD153361C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151-C76C-4448-B17D-E98DD0E9885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7787-503C-4065-89F9-CD153361C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151-C76C-4448-B17D-E98DD0E9885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7787-503C-4065-89F9-CD153361C8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151-C76C-4448-B17D-E98DD0E9885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7787-503C-4065-89F9-CD153361C8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5ABF151-C76C-4448-B17D-E98DD0E9885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597787-503C-4065-89F9-CD153361C8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6530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Ерохина О.А.</a:t>
            </a:r>
          </a:p>
          <a:p>
            <a:r>
              <a:rPr lang="ru-RU" dirty="0"/>
              <a:t>п</a:t>
            </a:r>
            <a:r>
              <a:rPr lang="ru-RU" dirty="0" smtClean="0"/>
              <a:t>едагог дополнительного образования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28670"/>
            <a:ext cx="6840760" cy="35719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формирование социальных компетенций у детей в группах раннего развития «УМКА»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13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Активность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392488" cy="367240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176464" cy="3672408"/>
          </a:xfrm>
        </p:spPr>
      </p:pic>
    </p:spTree>
    <p:extLst>
      <p:ext uri="{BB962C8B-B14F-4D97-AF65-F5344CB8AC3E}">
        <p14:creationId xmlns="" xmlns:p14="http://schemas.microsoft.com/office/powerpoint/2010/main" val="29807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Коммуникативные навыки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284538" cy="3816424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6832"/>
            <a:ext cx="4038600" cy="3816424"/>
          </a:xfrm>
        </p:spPr>
      </p:pic>
    </p:spTree>
    <p:extLst>
      <p:ext uri="{BB962C8B-B14F-4D97-AF65-F5344CB8AC3E}">
        <p14:creationId xmlns="" xmlns:p14="http://schemas.microsoft.com/office/powerpoint/2010/main" val="30425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Ответственность и самостоятельность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536504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3812" y="2310692"/>
            <a:ext cx="4468864" cy="3672408"/>
          </a:xfrm>
        </p:spPr>
      </p:pic>
    </p:spTree>
    <p:extLst>
      <p:ext uri="{BB962C8B-B14F-4D97-AF65-F5344CB8AC3E}">
        <p14:creationId xmlns="" xmlns:p14="http://schemas.microsoft.com/office/powerpoint/2010/main" val="27930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Нравственность и гуманность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212530" cy="374441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4038600" cy="3744416"/>
          </a:xfrm>
        </p:spPr>
      </p:pic>
    </p:spTree>
    <p:extLst>
      <p:ext uri="{BB962C8B-B14F-4D97-AF65-F5344CB8AC3E}">
        <p14:creationId xmlns="" xmlns:p14="http://schemas.microsoft.com/office/powerpoint/2010/main" val="16530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896544" cy="41044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936" y="1719262"/>
            <a:ext cx="3471520" cy="4806081"/>
          </a:xfrm>
        </p:spPr>
      </p:pic>
    </p:spTree>
    <p:extLst>
      <p:ext uri="{BB962C8B-B14F-4D97-AF65-F5344CB8AC3E}">
        <p14:creationId xmlns="" xmlns:p14="http://schemas.microsoft.com/office/powerpoint/2010/main" val="41419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Нравственность и гуманность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212530" cy="374441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4038600" cy="3744416"/>
          </a:xfrm>
        </p:spPr>
      </p:pic>
    </p:spTree>
    <p:extLst>
      <p:ext uri="{BB962C8B-B14F-4D97-AF65-F5344CB8AC3E}">
        <p14:creationId xmlns="" xmlns:p14="http://schemas.microsoft.com/office/powerpoint/2010/main" val="16530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60672" cy="52029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Мониторинг развития </a:t>
            </a:r>
            <a:r>
              <a:rPr lang="ru-RU" sz="2000" b="1" dirty="0" smtClean="0"/>
              <a:t>социальных компетенций</a:t>
            </a:r>
            <a:endParaRPr lang="ru-RU" sz="2000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3521292"/>
              </p:ext>
            </p:extLst>
          </p:nvPr>
        </p:nvGraphicFramePr>
        <p:xfrm>
          <a:off x="357158" y="357166"/>
          <a:ext cx="8229600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302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БЛАГОДАРЮ ЗА ВНИМАНИЕ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Программа мониторинговых исследований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1.Мониторинг </a:t>
            </a:r>
            <a:r>
              <a:rPr lang="ru-RU" dirty="0"/>
              <a:t>результатов обучения по дополнительной образовательной программе (теоретическая подготовка, практическая подготовка, основные </a:t>
            </a:r>
            <a:r>
              <a:rPr lang="ru-RU" dirty="0" err="1"/>
              <a:t>общеучебные</a:t>
            </a:r>
            <a:r>
              <a:rPr lang="ru-RU" dirty="0"/>
              <a:t> компетентности).</a:t>
            </a:r>
          </a:p>
          <a:p>
            <a:pPr lvl="0"/>
            <a:r>
              <a:rPr lang="ru-RU" dirty="0" smtClean="0"/>
              <a:t>2.Мониторинг </a:t>
            </a:r>
            <a:r>
              <a:rPr lang="ru-RU" dirty="0"/>
              <a:t>развития качеств личности обучающихся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04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5544616" cy="588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444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1916254"/>
              </p:ext>
            </p:extLst>
          </p:nvPr>
        </p:nvGraphicFramePr>
        <p:xfrm>
          <a:off x="2843808" y="1340768"/>
          <a:ext cx="4320480" cy="3245985"/>
        </p:xfrm>
        <a:graphic>
          <a:graphicData uri="http://schemas.openxmlformats.org/drawingml/2006/table">
            <a:tbl>
              <a:tblPr/>
              <a:tblGrid>
                <a:gridCol w="4320480"/>
              </a:tblGrid>
              <a:tr h="278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Учебно-организационные умения и навыки: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3.1. умение организовать свое рабочее место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3.2. навыки соблюдения в процессе деятельности правил безопасности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3.3. умение аккуратно выполнять работу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И т о г о 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192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методика </a:t>
            </a:r>
            <a:r>
              <a:rPr lang="ru-RU" dirty="0"/>
              <a:t>«Изучение качеств личности воспитанников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 М.И</a:t>
            </a:r>
            <a:r>
              <a:rPr lang="ru-RU" dirty="0"/>
              <a:t>. Шиловой.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1.Активность, организаторские способности.</a:t>
            </a:r>
          </a:p>
          <a:p>
            <a:r>
              <a:rPr lang="ru-RU" dirty="0"/>
              <a:t>2.Коммуникативные навыки, умение работать в коллективе.</a:t>
            </a:r>
          </a:p>
          <a:p>
            <a:r>
              <a:rPr lang="ru-RU" dirty="0"/>
              <a:t>3.Ответственность, самостоятельность, дисциплинированность.</a:t>
            </a:r>
          </a:p>
          <a:p>
            <a:r>
              <a:rPr lang="ru-RU" dirty="0"/>
              <a:t>4.Нравственность, гуманность.</a:t>
            </a:r>
          </a:p>
          <a:p>
            <a:r>
              <a:rPr lang="ru-RU" dirty="0"/>
              <a:t>5.Креативность, склонность к проектной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59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600" b="1" cap="none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ДИАГНОСТИЧЕСКАЯ КАРТА</a:t>
            </a:r>
            <a:r>
              <a:rPr lang="ru-RU" sz="1600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cap="none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мониторинга развития качеств личности обучающихся</a:t>
            </a:r>
            <a:r>
              <a:rPr lang="ru-RU" sz="1600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66048943"/>
              </p:ext>
            </p:extLst>
          </p:nvPr>
        </p:nvGraphicFramePr>
        <p:xfrm>
          <a:off x="251521" y="3140968"/>
          <a:ext cx="8568951" cy="303201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68444"/>
                <a:gridCol w="468444"/>
                <a:gridCol w="468444"/>
                <a:gridCol w="468444"/>
                <a:gridCol w="468444"/>
                <a:gridCol w="468444"/>
                <a:gridCol w="468444"/>
                <a:gridCol w="468444"/>
                <a:gridCol w="468444"/>
                <a:gridCol w="468444"/>
                <a:gridCol w="468444"/>
                <a:gridCol w="468444"/>
                <a:gridCol w="468444"/>
                <a:gridCol w="468444"/>
                <a:gridCol w="468444"/>
                <a:gridCol w="468444"/>
                <a:gridCol w="468444"/>
                <a:gridCol w="605403"/>
              </a:tblGrid>
              <a:tr h="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Фамилия, имя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 а ч е с т в а     л и ч н о с т и     и     п р и з н а к и     п р о я в л е н и 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3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Активность,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Организа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торские</a:t>
                      </a:r>
                      <a:r>
                        <a:rPr lang="ru-RU" sz="1200" dirty="0">
                          <a:effectLst/>
                        </a:rPr>
                        <a:t> способности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Коммуникативные навыки, коллекти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визм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Ответствен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ность,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самостоятель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ность,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дисциплинированность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Нравственность,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гуманность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Креатив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ность, склон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ность к проектной деятельности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дата заполнения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дата заполнения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дата заполнения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дата заполнения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дата заполнения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3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1873462"/>
            <a:ext cx="602004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Детское объединение___________________________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Образовательная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программа___________________________________________________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Год обучения______________________________________________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Преподаватель_________________________________ Учебный год______________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3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16632"/>
            <a:ext cx="8260672" cy="2160240"/>
          </a:xfrm>
        </p:spPr>
        <p:txBody>
          <a:bodyPr>
            <a:normAutofit/>
          </a:bodyPr>
          <a:lstStyle/>
          <a:p>
            <a:r>
              <a:rPr lang="ru-RU" sz="3100" b="1" cap="none" dirty="0" smtClean="0"/>
              <a:t>Сводная карта педагогического наблюдения за развитием социальных компетенций обучающихся отдела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2845594"/>
          <a:ext cx="8229600" cy="2187575"/>
        </p:xfrm>
        <a:graphic>
          <a:graphicData uri="http://schemas.openxmlformats.org/drawingml/2006/table">
            <a:tbl>
              <a:tblPr/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2597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Качества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личности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Признаки проявления качеств личности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ярко проявляются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балла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проявляются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балла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слабо проявляются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балл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проявляются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 баллов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05">
                <a:tc>
                  <a:txBody>
                    <a:bodyPr/>
                    <a:lstStyle/>
                    <a:p>
                      <a:pPr marL="160020" indent="-160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Активность,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0020" indent="-160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организаторские способности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Активен, проявляет стойкий познавательный интерес,  целеустремлен, трудолюбив и прилежен, добивается выдающихся результатов, инициативен, организует деятельность других.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Активен, проявляет стойкий познавательный интерес, трудолюбив, добивается хороших результатов.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Мало активен, наблюдает за деятельностью других, забывает выполнить задание. Результативность невысокая.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Пропускает занятия, мешает другим.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2799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889837744"/>
              </p:ext>
            </p:extLst>
          </p:nvPr>
        </p:nvGraphicFramePr>
        <p:xfrm>
          <a:off x="251519" y="549275"/>
          <a:ext cx="8568953" cy="5328592"/>
        </p:xfrm>
        <a:graphic>
          <a:graphicData uri="http://schemas.openxmlformats.org/drawingml/2006/table">
            <a:tbl>
              <a:tblPr/>
              <a:tblGrid>
                <a:gridCol w="1456066"/>
                <a:gridCol w="1645921"/>
                <a:gridCol w="1722550"/>
                <a:gridCol w="1728192"/>
                <a:gridCol w="2016224"/>
              </a:tblGrid>
              <a:tr h="2662139">
                <a:tc>
                  <a:txBody>
                    <a:bodyPr/>
                    <a:lstStyle/>
                    <a:p>
                      <a:pPr marL="160020" indent="-160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Коммуникативные    навыки, умение работать в коллективе.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Легко вступает и поддерживает контакты, разрешает конфликты, дружелюбен со всеми, инициативен, по собственному желанию успешно выступает перед аудиторией.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Вступает и поддерживает контакты, не вступает в конфликты, дружелюбен со всеми, по инициативе руководителя или группы выступает перед аудиторией.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Поддерживает контакты избирательно, чаще работает индивидуально, публично не выступает.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Замкнут, общение затруднено,  адаптируется в коллективе с трудом, является инициатором конфликтов.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Ответственность,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самостоятельность,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0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дисциплинированность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Выполняет поручения охотно, ответственно, часто по собственному желанию, может привлечь других. Всегда дисциплинирован,  везде соблюдает правила поведения, требует того же от других.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Выполняет поручения охотно, ответственно. Хорошо ведет себя независимо от наличия или отсутствия контроля, но не требует этого от других.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Неохотно выполняет поручения.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Начинает работу, но часто не доводит ее до конца.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Справляется с поручениями и соблюдает правила поведения только при наличии  контроля и требовательности преподавателя или товарищей.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Уклоняется от поручений, безответственен. Часто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недисциплинирован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нарушает правила поведения, слабо реагирует на воспитательные воздействия.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656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607215855"/>
              </p:ext>
            </p:extLst>
          </p:nvPr>
        </p:nvGraphicFramePr>
        <p:xfrm>
          <a:off x="467544" y="476672"/>
          <a:ext cx="8208912" cy="6033329"/>
        </p:xfrm>
        <a:graphic>
          <a:graphicData uri="http://schemas.openxmlformats.org/drawingml/2006/table">
            <a:tbl>
              <a:tblPr/>
              <a:tblGrid>
                <a:gridCol w="1656184"/>
                <a:gridCol w="1584176"/>
                <a:gridCol w="1656184"/>
                <a:gridCol w="1656184"/>
                <a:gridCol w="1656184"/>
              </a:tblGrid>
              <a:tr h="2370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Нравственность,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гуманность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9" marR="57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Доброжелателен, правдив, верен своему слову, вежлив, заботится об окружающих, пресекает грубость, недобрые отношения к людям,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9" marR="57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Доброжелателен, правдив, верен своему слову, вежлив, заботится об окружающих,  но не требует этих качеств от других.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9" marR="57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Помогает другим по поручению преподавателя, не всегда выполняет обещания, в присутствии старших  чаще скромен, со сверстниками бывает груб.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9" marR="57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Недоброжелателен, груб, пренебрежителен, высокомерен с товарищами и старшими, часто обманывает, неискренен.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9" marR="57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261">
                <a:tc>
                  <a:txBody>
                    <a:bodyPr/>
                    <a:lstStyle/>
                    <a:p>
                      <a:pPr marL="160020" indent="-160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Креативность, склонность к проектной деятельности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9" marR="57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Имеет высокий творческий потенциал.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Самостоятельно выполняет исследовательские, проектировочные работы ,соответчтвующие возрасту. Является разработчиком проекта, может создать проектировочную команду и организовать ее деятельность. Находит нестандартные решения, новые способы выполнения заданий.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9" marR="57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Выполняет исследовательские, проектировочные работы, может разработать свой проект  с помощью преподавателя, родителей. Способен принимать творческие решения, но  в основном использует традиционные способы.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9" marR="57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Может работать в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исследовательско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-проектировочной группе при постоянной поддержке и контроле. Способен принимать творческие решения, но  в основном использует традиционные способы.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9" marR="57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проектную деятельность не вступает. Уровень выполнения заданий репродуктивный.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9" marR="57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571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684</Words>
  <Application>Microsoft Office PowerPoint</Application>
  <PresentationFormat>Экран (4:3)</PresentationFormat>
  <Paragraphs>174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Аптека</vt:lpstr>
      <vt:lpstr> формирование социальных компетенций у детей в группах раннего развития «УМКА»</vt:lpstr>
      <vt:lpstr>Программа мониторинговых исследований</vt:lpstr>
      <vt:lpstr>Слайд 3</vt:lpstr>
      <vt:lpstr>Слайд 4</vt:lpstr>
      <vt:lpstr>методика «Изучение качеств личности воспитанников»  М.И. Шиловой.</vt:lpstr>
      <vt:lpstr>ДИАГНОСТИЧЕСКАЯ КАРТА  мониторинга развития качеств личности обучающихся </vt:lpstr>
      <vt:lpstr>Сводная карта педагогического наблюдения за развитием социальных компетенций обучающихся отдела </vt:lpstr>
      <vt:lpstr>Слайд 8</vt:lpstr>
      <vt:lpstr>Слайд 9</vt:lpstr>
      <vt:lpstr>Активность</vt:lpstr>
      <vt:lpstr>Коммуникативные навыки</vt:lpstr>
      <vt:lpstr>Ответственность и самостоятельность</vt:lpstr>
      <vt:lpstr>Нравственность и гуманность</vt:lpstr>
      <vt:lpstr>Проектная деятельность</vt:lpstr>
      <vt:lpstr>Нравственность и гуманность</vt:lpstr>
      <vt:lpstr>Мониторинг развития социальных компетенций</vt:lpstr>
      <vt:lpstr>БЛАГОДАРЮ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личностных качеств детей в группах раннего развития «УМКА»</dc:title>
  <dc:creator>1</dc:creator>
  <cp:lastModifiedBy>ЦВР</cp:lastModifiedBy>
  <cp:revision>26</cp:revision>
  <dcterms:created xsi:type="dcterms:W3CDTF">2017-04-17T23:27:56Z</dcterms:created>
  <dcterms:modified xsi:type="dcterms:W3CDTF">2017-04-19T09:23:28Z</dcterms:modified>
</cp:coreProperties>
</file>